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69" r:id="rId1"/>
  </p:sldMasterIdLst>
  <p:notesMasterIdLst>
    <p:notesMasterId r:id="rId32"/>
  </p:notesMasterIdLst>
  <p:sldIdLst>
    <p:sldId id="256" r:id="rId2"/>
    <p:sldId id="287" r:id="rId3"/>
    <p:sldId id="257" r:id="rId4"/>
    <p:sldId id="288" r:id="rId5"/>
    <p:sldId id="299" r:id="rId6"/>
    <p:sldId id="259" r:id="rId7"/>
    <p:sldId id="260" r:id="rId8"/>
    <p:sldId id="289" r:id="rId9"/>
    <p:sldId id="261" r:id="rId10"/>
    <p:sldId id="264" r:id="rId11"/>
    <p:sldId id="284" r:id="rId12"/>
    <p:sldId id="292" r:id="rId13"/>
    <p:sldId id="291" r:id="rId14"/>
    <p:sldId id="294" r:id="rId15"/>
    <p:sldId id="300" r:id="rId16"/>
    <p:sldId id="302" r:id="rId17"/>
    <p:sldId id="301" r:id="rId18"/>
    <p:sldId id="305" r:id="rId19"/>
    <p:sldId id="269" r:id="rId20"/>
    <p:sldId id="303" r:id="rId21"/>
    <p:sldId id="270" r:id="rId22"/>
    <p:sldId id="275" r:id="rId23"/>
    <p:sldId id="280" r:id="rId24"/>
    <p:sldId id="285" r:id="rId25"/>
    <p:sldId id="277" r:id="rId26"/>
    <p:sldId id="278" r:id="rId27"/>
    <p:sldId id="281" r:id="rId28"/>
    <p:sldId id="282" r:id="rId29"/>
    <p:sldId id="283" r:id="rId30"/>
    <p:sldId id="304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77419" autoAdjust="0"/>
  </p:normalViewPr>
  <p:slideViewPr>
    <p:cSldViewPr snapToGrid="0">
      <p:cViewPr varScale="1">
        <p:scale>
          <a:sx n="111" d="100"/>
          <a:sy n="111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skewness(logSalePrice) #normal distribution and has no skewness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[1] 0.1210859</a:t>
            </a:r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kurtosis(logSalePrice) #peak is not sharp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[1] 0.7974482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 dirty="0"/>
              <a:t>The same log transformation was applied to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 dirty="0"/>
              <a:t>Above Ground Living Area</a:t>
            </a:r>
          </a:p>
          <a:p>
            <a:pPr marL="914400" lvl="1" indent="-381000" rtl="0">
              <a:spcBef>
                <a:spcPts val="0"/>
              </a:spcBef>
              <a:buSzPct val="100000"/>
              <a:buChar char="○"/>
            </a:pPr>
            <a:r>
              <a:rPr lang="en" sz="2400" dirty="0"/>
              <a:t>Total Basement Square Footage</a:t>
            </a:r>
          </a:p>
          <a:p>
            <a:pPr marL="457200" lvl="0" indent="-298450" rtl="0">
              <a:spcBef>
                <a:spcPts val="0"/>
              </a:spcBef>
              <a:buSzPct val="100000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 lvl="0" indent="-76200">
              <a:lnSpc>
                <a:spcPct val="115000"/>
              </a:lnSpc>
              <a:buClr>
                <a:schemeClr val="dk2"/>
              </a:buClr>
              <a:buSzPct val="100000"/>
            </a:pPr>
            <a:r>
              <a:rPr lang="en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Outlier Detection</a:t>
            </a:r>
            <a:r>
              <a:rPr lang="en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r>
              <a:rPr lang="en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Rows 1183,1299, 582,1191,1062,186, and145 are outliers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lang="en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r>
              <a:rPr lang="en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*change graph to </a:t>
            </a:r>
            <a:r>
              <a:rPr lang="en-US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4 outliers</a:t>
            </a:r>
            <a:endParaRPr lang="en-US" dirty="0"/>
          </a:p>
          <a:p>
            <a:pPr marL="0" lvl="0" indent="0">
              <a:lnSpc>
                <a:spcPct val="115000"/>
              </a:lnSpc>
              <a:buClr>
                <a:schemeClr val="dk2"/>
              </a:buClr>
              <a:buSzPct val="100000"/>
              <a:buNone/>
            </a:pPr>
            <a:endParaRPr lang="en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429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sz="1100" b="1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Ordinal to numeric conversions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endParaRPr lang="en-IN" sz="1100" b="0" i="0" u="none" strike="noStrike" cap="none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PoolQC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(Pool Quality)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SaleCondition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                    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LotConfig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(Lot Configuration)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RoofMatl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(Roof Material)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71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We’re keeping overall quality because if we exclude overall quality we will lose explanatory power.</a:t>
            </a:r>
            <a:endParaRPr dirty="0"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4016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sz="1100" b="1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Old Variable: </a:t>
            </a: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PoolQC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; </a:t>
            </a:r>
            <a:r>
              <a:rPr lang="en-IN" sz="1100" b="1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New Variable : </a:t>
            </a: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pool_good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1 or 0</a:t>
            </a:r>
          </a:p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sz="1100" b="1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Old Variable: </a:t>
            </a: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SaleCondition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; </a:t>
            </a:r>
            <a:r>
              <a:rPr lang="en-IN" sz="1100" b="1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New Variable : </a:t>
            </a: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Sale_cond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Partial &lt;- 4 Normal, </a:t>
            </a: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Alloca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&lt;- 3 </a:t>
            </a: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Family,Abnorml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&lt;- 2 </a:t>
            </a: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AdjLand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&lt;- 1</a:t>
            </a:r>
          </a:p>
          <a:p>
            <a:pPr marL="0" marR="0" lvl="0" indent="-76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sz="1100" b="1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Old Variables </a:t>
            </a: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Neighborhood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; </a:t>
            </a:r>
            <a:r>
              <a:rPr lang="en-IN" sz="1100" b="1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New Variable </a:t>
            </a:r>
            <a:r>
              <a:rPr lang="en-IN" sz="1100" b="0" i="0" u="none" strike="noStrike" cap="none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RichNeighborhood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1 or 0 </a:t>
            </a:r>
            <a:r>
              <a:rPr lang="en-IN" sz="1100" b="1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Condition </a:t>
            </a:r>
            <a:r>
              <a:rPr lang="en-IN" sz="1100" b="0" i="0" u="none" strike="noStrike" cap="none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Red Line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48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191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822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064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204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1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95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Via best tuning method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285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100" dirty="0">
                <a:solidFill>
                  <a:srgbClr val="FFFFFF"/>
                </a:solidFill>
              </a:rPr>
              <a:t>If we forego the higher accuracy of the penalized predictive model, we can add interpretability to the model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sz="1100" dirty="0">
              <a:solidFill>
                <a:srgbClr val="FFFFFF"/>
              </a:solidFill>
            </a:endParaRP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our prediction to price homes as close to market value as possible to discourage negotiation i.e. "priced to sell"</a:t>
            </a:r>
          </a:p>
          <a:p>
            <a:pPr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012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RMSLE – Root Mean Square Log Error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97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NA in some fields meant that the feature was not available in the home, not that the data was unavailable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A 0 in finished basement SF didn’t mean that there was no basement, have to look at multiple variables to determine the specifics of that one feature</a:t>
            </a:r>
          </a:p>
          <a:p>
            <a:pPr marL="457200" lvl="0" indent="-298450" rtl="0">
              <a:spcBef>
                <a:spcPts val="0"/>
              </a:spcBef>
              <a:buSzPct val="1000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- Initial point of analysis of numeric variables to discern what variables are impacting sales price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- The important variables are highly co-correlated, meaning they are correlated with other values</a:t>
            </a:r>
            <a:endParaRPr dirty="0"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893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Non-normal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skewness(SalePrice) #deviates from normal distribution and has skewness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[1] 1.879009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&gt; kurtosis(SalePrice) #peak is sharp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[1] 6.496789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6068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5748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9676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6215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538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008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375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03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050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6319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194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27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2061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369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</p:sldLayoutIdLst>
  <p:hf sldNum="0"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3.wdp"/><Relationship Id="rId5" Type="http://schemas.openxmlformats.org/officeDocument/2006/relationships/image" Target="../media/image13.png"/><Relationship Id="rId6" Type="http://schemas.microsoft.com/office/2007/relationships/hdphoto" Target="../media/hdphoto4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B753A0B-1782-4CE5-8988-A1D95F2A5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86" b="13614"/>
          <a:stretch/>
        </p:blipFill>
        <p:spPr>
          <a:xfrm>
            <a:off x="20" y="10"/>
            <a:ext cx="9143980" cy="3428990"/>
          </a:xfrm>
          <a:prstGeom prst="rect">
            <a:avLst/>
          </a:prstGeom>
        </p:spPr>
      </p:pic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42900" y="3720102"/>
            <a:ext cx="5829300" cy="1097280"/>
          </a:xfrm>
          <a:prstGeom prst="rect">
            <a:avLst/>
          </a:prstGeom>
        </p:spPr>
        <p:txBody>
          <a:bodyPr lIns="91425" tIns="91425" rIns="91425" bIns="91425" anchorCtr="0"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Predicting Home Values in Ames, Iowa 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457950" y="3720102"/>
            <a:ext cx="2400300" cy="1097280"/>
          </a:xfrm>
          <a:prstGeom prst="rect">
            <a:avLst/>
          </a:prstGeom>
        </p:spPr>
        <p:txBody>
          <a:bodyPr lIns="91425" tIns="91425" rIns="91425" bIns="91425" anchorCtr="0"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Group #1</a:t>
            </a:r>
          </a:p>
          <a:p>
            <a:pPr lvl="0">
              <a:spcBef>
                <a:spcPts val="0"/>
              </a:spcBef>
              <a:buNone/>
            </a:pPr>
            <a:r>
              <a:rPr lang="en-US" b="1" dirty="0"/>
              <a:t>Sasha</a:t>
            </a:r>
            <a:r>
              <a:rPr lang="en" b="1" dirty="0"/>
              <a:t>, Ankit, Jacob, Ben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="" xmlns:a16="http://schemas.microsoft.com/office/drawing/2014/main" id="{C23416DF-B283-4D9F-A625-146552CA9E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Oval 5">
            <a:extLst>
              <a:ext uri="{FF2B5EF4-FFF2-40B4-BE49-F238E27FC236}">
                <a16:creationId xmlns="" xmlns:a16="http://schemas.microsoft.com/office/drawing/2014/main" id="{73834904-4D9B-41F7-8DA6-0709FD9F7E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C00D1207-ECAF-48E9-8834-2CE4D219823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="" xmlns:a16="http://schemas.microsoft.com/office/drawing/2014/main" id="{1D2E3C52-528A-4049-BCAA-5460756BC0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19976"/>
            <a:ext cx="9144000" cy="172352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="" xmlns:a16="http://schemas.microsoft.com/office/drawing/2014/main" id="{2724283B-587C-4A0E-A50E-B8914975B48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7" name="Rectangle 126">
            <a:extLst>
              <a:ext uri="{FF2B5EF4-FFF2-40B4-BE49-F238E27FC236}">
                <a16:creationId xmlns="" xmlns:a16="http://schemas.microsoft.com/office/drawing/2014/main" id="{CD5B542C-8183-4445-AF4D-B23AAE3299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3916" y="611724"/>
            <a:ext cx="4005855" cy="2446089"/>
          </a:xfrm>
          <a:prstGeom prst="rect">
            <a:avLst/>
          </a:prstGeom>
          <a:noFill/>
        </p:spPr>
      </p:pic>
      <p:pic>
        <p:nvPicPr>
          <p:cNvPr id="5" name="Shape 118">
            <a:extLst>
              <a:ext uri="{FF2B5EF4-FFF2-40B4-BE49-F238E27FC236}">
                <a16:creationId xmlns="" xmlns:a16="http://schemas.microsoft.com/office/drawing/2014/main" id="{999B25E6-8D8C-42A4-9CA9-CD92D3E7B9E5}"/>
              </a:ext>
            </a:extLst>
          </p:cNvPr>
          <p:cNvPicPr preferRelativeResize="0"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" y="609030"/>
            <a:ext cx="4026789" cy="2448784"/>
          </a:xfrm>
          <a:prstGeom prst="rect">
            <a:avLst/>
          </a:prstGeom>
          <a:noFill/>
        </p:spPr>
      </p:pic>
      <p:cxnSp>
        <p:nvCxnSpPr>
          <p:cNvPr id="135" name="Straight Connector 128">
            <a:extLst>
              <a:ext uri="{FF2B5EF4-FFF2-40B4-BE49-F238E27FC236}">
                <a16:creationId xmlns="" xmlns:a16="http://schemas.microsoft.com/office/drawing/2014/main" id="{84ED9B5A-5577-4CA5-97AA-0E5E2EA9756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5105" y="617011"/>
            <a:ext cx="0" cy="219456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42900" y="3720102"/>
            <a:ext cx="5829300" cy="10972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algn="r" defTabSz="914400"/>
            <a:r>
              <a:rPr lang="en-US" sz="3900" spc="200" dirty="0">
                <a:solidFill>
                  <a:srgbClr val="FFFFFF"/>
                </a:solidFill>
              </a:rPr>
              <a:t>LOG TRANSFORMATIONS - LOGSALEPRICE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4">
            <a:extLst>
              <a:ext uri="{FF2B5EF4-FFF2-40B4-BE49-F238E27FC236}">
                <a16:creationId xmlns="" xmlns:a16="http://schemas.microsoft.com/office/drawing/2014/main" id="{C23416DF-B283-4D9F-A625-146552CA9E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Oval 5">
            <a:extLst>
              <a:ext uri="{FF2B5EF4-FFF2-40B4-BE49-F238E27FC236}">
                <a16:creationId xmlns="" xmlns:a16="http://schemas.microsoft.com/office/drawing/2014/main" id="{73834904-4D9B-41F7-8DA6-0709FD9F7E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48">
            <a:extLst>
              <a:ext uri="{FF2B5EF4-FFF2-40B4-BE49-F238E27FC236}">
                <a16:creationId xmlns="" xmlns:a16="http://schemas.microsoft.com/office/drawing/2014/main" id="{C00D1207-ECAF-48E9-8834-2CE4D219823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50">
            <a:extLst>
              <a:ext uri="{FF2B5EF4-FFF2-40B4-BE49-F238E27FC236}">
                <a16:creationId xmlns="" xmlns:a16="http://schemas.microsoft.com/office/drawing/2014/main" id="{1D2E3C52-528A-4049-BCAA-5460756BC0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19976"/>
            <a:ext cx="9144000" cy="172352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62" name="Straight Connector 52">
            <a:extLst>
              <a:ext uri="{FF2B5EF4-FFF2-40B4-BE49-F238E27FC236}">
                <a16:creationId xmlns="" xmlns:a16="http://schemas.microsoft.com/office/drawing/2014/main" id="{2724283B-587C-4A0E-A50E-B8914975B48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54">
            <a:extLst>
              <a:ext uri="{FF2B5EF4-FFF2-40B4-BE49-F238E27FC236}">
                <a16:creationId xmlns="" xmlns:a16="http://schemas.microsoft.com/office/drawing/2014/main" id="{CD5B542C-8183-4445-AF4D-B23AAE3299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hape 169">
            <a:extLst>
              <a:ext uri="{FF2B5EF4-FFF2-40B4-BE49-F238E27FC236}">
                <a16:creationId xmlns="" xmlns:a16="http://schemas.microsoft.com/office/drawing/2014/main" id="{B425F6CF-39D9-4A63-B5B0-52A794CCE021}"/>
              </a:ext>
            </a:extLst>
          </p:cNvPr>
          <p:cNvPicPr preferRelativeResize="0"/>
          <p:nvPr/>
        </p:nvPicPr>
        <p:blipFill rotWithShape="1">
          <a:blip r:embed="rId3">
            <a:extLst/>
          </a:blip>
          <a:srcRect/>
          <a:stretch/>
        </p:blipFill>
        <p:spPr>
          <a:xfrm>
            <a:off x="244640" y="123705"/>
            <a:ext cx="4026789" cy="3149600"/>
          </a:xfrm>
          <a:prstGeom prst="rect">
            <a:avLst/>
          </a:prstGeom>
          <a:noFill/>
        </p:spPr>
      </p:pic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84ED9B5A-5577-4CA5-97AA-0E5E2EA9756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5105" y="617011"/>
            <a:ext cx="0" cy="219456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C40F4F-3C29-4A9C-9292-10B5371E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720102"/>
            <a:ext cx="5829300" cy="1097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3900" spc="200" dirty="0">
                <a:solidFill>
                  <a:srgbClr val="FFFFFF"/>
                </a:solidFill>
              </a:rPr>
              <a:t>Bi-variate analysis</a:t>
            </a:r>
            <a:br>
              <a:rPr lang="en-US" sz="3900" spc="200" dirty="0">
                <a:solidFill>
                  <a:srgbClr val="FFFFFF"/>
                </a:solidFill>
              </a:rPr>
            </a:br>
            <a:r>
              <a:rPr lang="en-US" sz="3900" spc="200" dirty="0">
                <a:solidFill>
                  <a:srgbClr val="FFFFFF"/>
                </a:solidFill>
              </a:rPr>
              <a:t>OUTLIER DETECTION</a:t>
            </a:r>
          </a:p>
        </p:txBody>
      </p:sp>
      <p:pic>
        <p:nvPicPr>
          <p:cNvPr id="12" name="Shape 155">
            <a:extLst>
              <a:ext uri="{FF2B5EF4-FFF2-40B4-BE49-F238E27FC236}">
                <a16:creationId xmlns="" xmlns:a16="http://schemas.microsoft.com/office/drawing/2014/main" id="{E0B0C321-088E-4396-BBC2-B39134E203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7277" y="123705"/>
            <a:ext cx="4630916" cy="3270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6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7">
            <a:extLst>
              <a:ext uri="{FF2B5EF4-FFF2-40B4-BE49-F238E27FC236}">
                <a16:creationId xmlns="" xmlns:a16="http://schemas.microsoft.com/office/drawing/2014/main" id="{7391839E-96C8-45EA-B9B5-12FA40EE78F6}"/>
              </a:ext>
            </a:extLst>
          </p:cNvPr>
          <p:cNvPicPr preferRelativeResize="0"/>
          <p:nvPr/>
        </p:nvPicPr>
        <p:blipFill rotWithShape="1">
          <a:blip r:embed="rId3">
            <a:extLst/>
          </a:blip>
          <a:srcRect/>
          <a:stretch/>
        </p:blipFill>
        <p:spPr>
          <a:xfrm>
            <a:off x="3470030" y="257908"/>
            <a:ext cx="5075037" cy="4572000"/>
          </a:xfrm>
          <a:prstGeom prst="rect">
            <a:avLst/>
          </a:prstGeom>
          <a:noFill/>
        </p:spPr>
      </p:pic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768096" y="589788"/>
            <a:ext cx="3191582" cy="1124712"/>
          </a:xfrm>
          <a:prstGeom prst="rect">
            <a:avLst/>
          </a:prstGeom>
        </p:spPr>
        <p:txBody>
          <a:bodyPr lIns="91425" tIns="91425" rIns="91425" bIns="91425" anchorCtr="0">
            <a:normAutofit/>
          </a:bodyPr>
          <a:lstStyle/>
          <a:p>
            <a:pPr lvl="0" indent="-1778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300" cap="none" dirty="0" smtClean="0">
                <a:latin typeface="Arial"/>
                <a:ea typeface="Arial"/>
                <a:cs typeface="Arial"/>
                <a:sym typeface="Arial"/>
              </a:rPr>
              <a:t>Ordinal Correlation</a:t>
            </a:r>
            <a:r>
              <a:rPr lang="en-US" sz="2300" cap="none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300" cap="none" dirty="0">
                <a:latin typeface="Arial"/>
                <a:ea typeface="Arial"/>
                <a:cs typeface="Arial"/>
                <a:sym typeface="Arial"/>
              </a:rPr>
            </a:br>
            <a:endParaRPr lang="en-US" sz="2300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idx="1"/>
          </p:nvPr>
        </p:nvSpPr>
        <p:spPr>
          <a:xfrm>
            <a:off x="768096" y="1476381"/>
            <a:ext cx="3191582" cy="3017520"/>
          </a:xfrm>
          <a:prstGeom prst="rect">
            <a:avLst/>
          </a:prstGeom>
        </p:spPr>
        <p:txBody>
          <a:bodyPr lIns="91425" tIns="91425" rIns="91425" bIns="91425" anchorCtr="0">
            <a:normAutofit/>
          </a:bodyPr>
          <a:lstStyle/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endParaRPr lang="en-US" sz="1200" b="1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ExterQual</a:t>
            </a: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 (Exterior Quality)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PoolQC</a:t>
            </a: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 (Pool Quality)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SaleCondition</a:t>
            </a: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                        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Street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LotShape</a:t>
            </a:r>
            <a:endParaRPr lang="en-US"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LandContour</a:t>
            </a: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Utilities 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LotConfig</a:t>
            </a: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 (Lot Configuration)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RoofMatl</a:t>
            </a: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 (Roof Material)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Condition1</a:t>
            </a:r>
          </a:p>
          <a:p>
            <a:pPr marL="0" marR="0" lvl="0" indent="-1143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endParaRPr lang="en-US"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84922" y="2592729"/>
            <a:ext cx="157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matrix showing correlations less than 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2AA4DCA-68DB-4910-BC24-A75B62298A75}"/>
              </a:ext>
            </a:extLst>
          </p:cNvPr>
          <p:cNvGrpSpPr/>
          <p:nvPr/>
        </p:nvGrpSpPr>
        <p:grpSpPr>
          <a:xfrm>
            <a:off x="3248142" y="796276"/>
            <a:ext cx="5895858" cy="4347224"/>
            <a:chOff x="3248142" y="937232"/>
            <a:chExt cx="5895858" cy="4347224"/>
          </a:xfrm>
        </p:grpSpPr>
        <p:pic>
          <p:nvPicPr>
            <p:cNvPr id="11" name="Shape 176">
              <a:extLst>
                <a:ext uri="{FF2B5EF4-FFF2-40B4-BE49-F238E27FC236}">
                  <a16:creationId xmlns="" xmlns:a16="http://schemas.microsoft.com/office/drawing/2014/main" id="{475BC244-B56D-4ED4-9B83-86D45A52B86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48142" y="937232"/>
              <a:ext cx="5895858" cy="43472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" name="Shape 177">
              <a:extLst>
                <a:ext uri="{FF2B5EF4-FFF2-40B4-BE49-F238E27FC236}">
                  <a16:creationId xmlns="" xmlns:a16="http://schemas.microsoft.com/office/drawing/2014/main" id="{2CA7F481-E421-45D7-A897-5EBEB0DDF0A5}"/>
                </a:ext>
              </a:extLst>
            </p:cNvPr>
            <p:cNvCxnSpPr/>
            <p:nvPr/>
          </p:nvCxnSpPr>
          <p:spPr>
            <a:xfrm>
              <a:off x="4834183" y="2250481"/>
              <a:ext cx="3223967" cy="9426"/>
            </a:xfrm>
            <a:prstGeom prst="straightConnector1">
              <a:avLst/>
            </a:prstGeom>
            <a:noFill/>
            <a:ln w="254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" name="Shape 178">
              <a:extLst>
                <a:ext uri="{FF2B5EF4-FFF2-40B4-BE49-F238E27FC236}">
                  <a16:creationId xmlns="" xmlns:a16="http://schemas.microsoft.com/office/drawing/2014/main" id="{A8F68369-6E74-4029-AD57-4FE22660DEFE}"/>
                </a:ext>
              </a:extLst>
            </p:cNvPr>
            <p:cNvCxnSpPr/>
            <p:nvPr/>
          </p:nvCxnSpPr>
          <p:spPr>
            <a:xfrm rot="10800000">
              <a:off x="6351899" y="2061944"/>
              <a:ext cx="0" cy="1517716"/>
            </a:xfrm>
            <a:prstGeom prst="straightConnector1">
              <a:avLst/>
            </a:prstGeom>
            <a:noFill/>
            <a:ln w="254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4" name="Shape 179">
              <a:extLst>
                <a:ext uri="{FF2B5EF4-FFF2-40B4-BE49-F238E27FC236}">
                  <a16:creationId xmlns="" xmlns:a16="http://schemas.microsoft.com/office/drawing/2014/main" id="{ECA1EDBF-0364-4D3C-8EFD-607C1CEAFE05}"/>
                </a:ext>
              </a:extLst>
            </p:cNvPr>
            <p:cNvCxnSpPr/>
            <p:nvPr/>
          </p:nvCxnSpPr>
          <p:spPr>
            <a:xfrm rot="10800000">
              <a:off x="5861705" y="2061944"/>
              <a:ext cx="28280" cy="1084083"/>
            </a:xfrm>
            <a:prstGeom prst="straightConnector1">
              <a:avLst/>
            </a:prstGeom>
            <a:noFill/>
            <a:ln w="254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" name="Shape 180">
              <a:extLst>
                <a:ext uri="{FF2B5EF4-FFF2-40B4-BE49-F238E27FC236}">
                  <a16:creationId xmlns="" xmlns:a16="http://schemas.microsoft.com/office/drawing/2014/main" id="{4A90F86F-2BE1-4D11-82ED-22F376AEC47A}"/>
                </a:ext>
              </a:extLst>
            </p:cNvPr>
            <p:cNvCxnSpPr/>
            <p:nvPr/>
          </p:nvCxnSpPr>
          <p:spPr>
            <a:xfrm rot="10800000" flipH="1">
              <a:off x="5861705" y="3091990"/>
              <a:ext cx="2196445" cy="18854"/>
            </a:xfrm>
            <a:prstGeom prst="straightConnector1">
              <a:avLst/>
            </a:prstGeom>
            <a:noFill/>
            <a:ln w="254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768096" y="683081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Variables</a:t>
            </a:r>
            <a:endParaRPr lang="en"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1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X B variables</a:t>
            </a:r>
          </a:p>
          <a:p>
            <a:pPr marL="0" marR="0" lvl="0" indent="-69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YearBuilt X OverallQual</a:t>
            </a:r>
          </a:p>
          <a:p>
            <a:pPr marL="0" marR="0" lvl="0" indent="-69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YearRemodAdd X OverallQual</a:t>
            </a:r>
          </a:p>
          <a:p>
            <a:pPr marL="0" marR="0" lvl="0" indent="-69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logTotalBsmtSF X OverallQual</a:t>
            </a:r>
          </a:p>
          <a:p>
            <a:pPr marL="0" marR="0" lvl="0" indent="-69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logGrLivArea X OverallQual</a:t>
            </a:r>
          </a:p>
          <a:p>
            <a:pPr marL="0" marR="0" lvl="0" indent="-69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FullBath X OverallQual</a:t>
            </a:r>
          </a:p>
          <a:p>
            <a:pPr marL="0" marR="0" lvl="0" indent="-88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Shape 180">
            <a:extLst>
              <a:ext uri="{FF2B5EF4-FFF2-40B4-BE49-F238E27FC236}">
                <a16:creationId xmlns="" xmlns:a16="http://schemas.microsoft.com/office/drawing/2014/main" id="{4A90F86F-2BE1-4D11-82ED-22F376AEC47A}"/>
              </a:ext>
            </a:extLst>
          </p:cNvPr>
          <p:cNvCxnSpPr/>
          <p:nvPr/>
        </p:nvCxnSpPr>
        <p:spPr>
          <a:xfrm>
            <a:off x="6309142" y="3416058"/>
            <a:ext cx="1749008" cy="0"/>
          </a:xfrm>
          <a:prstGeom prst="straightConnector1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637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="" xmlns:a16="http://schemas.microsoft.com/office/drawing/2014/main" id="{C23416DF-B283-4D9F-A625-146552CA9E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" name="Oval 5">
            <a:extLst>
              <a:ext uri="{FF2B5EF4-FFF2-40B4-BE49-F238E27FC236}">
                <a16:creationId xmlns="" xmlns:a16="http://schemas.microsoft.com/office/drawing/2014/main" id="{73834904-4D9B-41F7-8DA6-0709FD9F7E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" name="Straight Connector 206">
            <a:extLst>
              <a:ext uri="{FF2B5EF4-FFF2-40B4-BE49-F238E27FC236}">
                <a16:creationId xmlns="" xmlns:a16="http://schemas.microsoft.com/office/drawing/2014/main" id="{C00D1207-ECAF-48E9-8834-2CE4D219823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="" xmlns:a16="http://schemas.microsoft.com/office/drawing/2014/main" id="{1D2E3C52-528A-4049-BCAA-5460756BC0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19976"/>
            <a:ext cx="9144000" cy="172352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="" xmlns:a16="http://schemas.microsoft.com/office/drawing/2014/main" id="{2724283B-587C-4A0E-A50E-B8914975B48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3" name="Rectangle 212">
            <a:extLst>
              <a:ext uri="{FF2B5EF4-FFF2-40B4-BE49-F238E27FC236}">
                <a16:creationId xmlns="" xmlns:a16="http://schemas.microsoft.com/office/drawing/2014/main" id="{CD5B542C-8183-4445-AF4D-B23AAE3299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hape 221" descr="A picture containing sky, wall&#10;&#10;Description generated with high confidence">
            <a:extLst>
              <a:ext uri="{FF2B5EF4-FFF2-40B4-BE49-F238E27FC236}">
                <a16:creationId xmlns="" xmlns:a16="http://schemas.microsoft.com/office/drawing/2014/main" id="{EA5D2B79-1F22-437B-A36C-6BEDF46048C6}"/>
              </a:ext>
            </a:extLst>
          </p:cNvPr>
          <p:cNvPicPr preferRelativeResize="0"/>
          <p:nvPr/>
        </p:nvPicPr>
        <p:blipFill rotWithShape="1">
          <a:blip r:embed="rId3">
            <a:extLst/>
          </a:blip>
          <a:srcRect/>
          <a:stretch/>
        </p:blipFill>
        <p:spPr>
          <a:xfrm>
            <a:off x="4753737" y="487498"/>
            <a:ext cx="4005855" cy="2453586"/>
          </a:xfrm>
          <a:prstGeom prst="rect">
            <a:avLst/>
          </a:prstGeom>
          <a:noFill/>
        </p:spPr>
      </p:pic>
      <p:pic>
        <p:nvPicPr>
          <p:cNvPr id="7" name="Shape 214">
            <a:extLst>
              <a:ext uri="{FF2B5EF4-FFF2-40B4-BE49-F238E27FC236}">
                <a16:creationId xmlns="" xmlns:a16="http://schemas.microsoft.com/office/drawing/2014/main" id="{50099CCA-368A-4BC4-9A25-B80BBDD11B9C}"/>
              </a:ext>
            </a:extLst>
          </p:cNvPr>
          <p:cNvPicPr preferRelativeResize="0"/>
          <p:nvPr/>
        </p:nvPicPr>
        <p:blipFill rotWithShape="1">
          <a:blip r:embed="rId4">
            <a:extLst/>
          </a:blip>
          <a:srcRect/>
          <a:stretch/>
        </p:blipFill>
        <p:spPr>
          <a:xfrm>
            <a:off x="363474" y="486121"/>
            <a:ext cx="4026789" cy="2456340"/>
          </a:xfrm>
          <a:prstGeom prst="rect">
            <a:avLst/>
          </a:prstGeom>
          <a:noFill/>
        </p:spPr>
      </p:pic>
      <p:cxnSp>
        <p:nvCxnSpPr>
          <p:cNvPr id="215" name="Straight Connector 214">
            <a:extLst>
              <a:ext uri="{FF2B5EF4-FFF2-40B4-BE49-F238E27FC236}">
                <a16:creationId xmlns="" xmlns:a16="http://schemas.microsoft.com/office/drawing/2014/main" id="{84ED9B5A-5577-4CA5-97AA-0E5E2EA9756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5105" y="617011"/>
            <a:ext cx="0" cy="219456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96770" y="3720102"/>
            <a:ext cx="5984110" cy="10972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-177800" algn="r" defTabSz="914400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900" b="0" i="0" u="none" strike="noStrike" spc="200" dirty="0">
                <a:solidFill>
                  <a:srgbClr val="FFFFFF"/>
                </a:solidFill>
                <a:sym typeface="Arial"/>
              </a:rPr>
              <a:t>New </a:t>
            </a:r>
            <a:r>
              <a:rPr lang="en-US" sz="3900" b="0" i="0" u="none" strike="noStrike" spc="200" dirty="0" smtClean="0">
                <a:solidFill>
                  <a:srgbClr val="FFFFFF"/>
                </a:solidFill>
                <a:sym typeface="Arial"/>
              </a:rPr>
              <a:t>Variables </a:t>
            </a:r>
            <a:r>
              <a:rPr lang="mr-IN" sz="3900" b="0" i="0" u="none" strike="noStrike" spc="200" dirty="0" smtClean="0">
                <a:solidFill>
                  <a:srgbClr val="FFFFFF"/>
                </a:solidFill>
                <a:sym typeface="Arial"/>
              </a:rPr>
              <a:t>–</a:t>
            </a:r>
            <a:r>
              <a:rPr lang="en-US" sz="3900" b="0" i="0" u="none" strike="noStrike" spc="200" dirty="0" smtClean="0">
                <a:solidFill>
                  <a:srgbClr val="FFFFFF"/>
                </a:solidFill>
                <a:sym typeface="Arial"/>
              </a:rPr>
              <a:t> Category reduction</a:t>
            </a:r>
            <a:endParaRPr lang="en-US" sz="3900" b="0" i="0" u="none" strike="noStrike" spc="2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83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406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=""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</p:spPr>
        <p:txBody>
          <a:bodyPr lIns="91425" tIns="91425" rIns="91425" bIns="91425" anchorCtr="0">
            <a:normAutofit/>
          </a:bodyPr>
          <a:lstStyle/>
          <a:p>
            <a:pPr lvl="0" indent="-177800" algn="r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pc="200">
                <a:solidFill>
                  <a:srgbClr val="FFFFFF"/>
                </a:solidFill>
              </a:rPr>
              <a:t>Multi-variate Analysis</a:t>
            </a:r>
            <a:endParaRPr lang="en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idx="1"/>
          </p:nvPr>
        </p:nvSpPr>
        <p:spPr>
          <a:xfrm>
            <a:off x="6021989" y="653569"/>
            <a:ext cx="2568554" cy="3639272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/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Rich </a:t>
            </a:r>
            <a:r>
              <a:rPr lang="en-IN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Neighborhoods</a:t>
            </a:r>
            <a:r>
              <a:rPr lang="en-IN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have </a:t>
            </a:r>
            <a:r>
              <a:rPr lang="en-IN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lang="en-IN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IR2 </a:t>
            </a:r>
            <a:endParaRPr lang="en-IN" b="1" i="0" u="none" strike="noStrike" cap="non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IN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Moderately </a:t>
            </a:r>
            <a:r>
              <a:rPr lang="en-IN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 )  </a:t>
            </a:r>
            <a:r>
              <a:rPr lang="en-IN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lot shapes.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endParaRPr lang="en-IN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Their garages </a:t>
            </a:r>
            <a:r>
              <a:rPr lang="en-IN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are either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finished or roughly 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IN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finished</a:t>
            </a:r>
          </a:p>
          <a:p>
            <a:pPr marL="0" marR="0" lvl="0" indent="-76200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None/>
            </a:pPr>
            <a:endParaRPr lang="en-IN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1300"/>
            <a:ext cx="5662402" cy="34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>
            <a:extLst>
              <a:ext uri="{FF2B5EF4-FFF2-40B4-BE49-F238E27FC236}">
                <a16:creationId xmlns="" xmlns:a16="http://schemas.microsoft.com/office/drawing/2014/main" id="{15F1CC53-719A-4763-BF30-5E25A63CEF3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=""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4D5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=""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</p:spPr>
        <p:txBody>
          <a:bodyPr vert="horz" lIns="45720" tIns="45720" rIns="45720" bIns="45720" rtlCol="0" anchor="ctr" anchorCtr="0">
            <a:normAutofit/>
          </a:bodyPr>
          <a:lstStyle/>
          <a:p>
            <a:pPr marL="0" marR="0" lvl="0" indent="-76200" defTabSz="9144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None/>
            </a:pP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Rich neighborhoods have </a:t>
            </a:r>
            <a:r>
              <a:rPr lang="en-US" b="1" i="0" u="none" strike="noStrike" cap="none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more </a:t>
            </a: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partial sale conditions.</a:t>
            </a:r>
          </a:p>
          <a:p>
            <a:pPr marL="0" marR="0" lvl="0" indent="-76200" defTabSz="9144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None/>
            </a:pPr>
            <a:endParaRPr lang="en-US" b="1" i="0" u="none" strike="noStrike" cap="none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-76200" defTabSz="9144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None/>
            </a:pP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Rich neighborhoods have </a:t>
            </a:r>
            <a:r>
              <a:rPr lang="en-US" b="1" i="0" u="none" strike="noStrike" cap="none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more </a:t>
            </a: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built-in and attached </a:t>
            </a:r>
            <a:r>
              <a:rPr lang="en-US" b="1" i="0" u="none" strike="noStrike" cap="none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garages</a:t>
            </a: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.</a:t>
            </a:r>
          </a:p>
          <a:p>
            <a:pPr marL="0" marR="0" lvl="0" indent="-114300" defTabSz="9144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None/>
            </a:pPr>
            <a:endParaRPr lang="en-US" b="0" i="0" u="none" strike="noStrike" cap="none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5" name="Shape 231">
            <a:extLst>
              <a:ext uri="{FF2B5EF4-FFF2-40B4-BE49-F238E27FC236}">
                <a16:creationId xmlns="" xmlns:a16="http://schemas.microsoft.com/office/drawing/2014/main" id="{A01D0C7A-C2F1-4855-B014-71AEC1D2E0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indent="-177800" algn="r" defTabSz="914400">
              <a:spcBef>
                <a:spcPct val="0"/>
              </a:spcBef>
              <a:buClr>
                <a:schemeClr val="dk1"/>
              </a:buClr>
              <a:buSzPct val="100000"/>
            </a:pPr>
            <a:r>
              <a:rPr lang="en-US" sz="4600" spc="100">
                <a:solidFill>
                  <a:srgbClr val="FFFFFF"/>
                </a:solidFill>
              </a:rPr>
              <a:t>Multi-variate Analysis</a:t>
            </a:r>
            <a:endParaRPr lang="en-US" sz="4600" b="0" i="0" u="none" strike="noStrike" spc="100">
              <a:solidFill>
                <a:srgbClr val="FFFFFF"/>
              </a:solidFill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7" y="241299"/>
            <a:ext cx="5539389" cy="30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7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>
            <a:extLst>
              <a:ext uri="{FF2B5EF4-FFF2-40B4-BE49-F238E27FC236}">
                <a16:creationId xmlns="" xmlns:a16="http://schemas.microsoft.com/office/drawing/2014/main" id="{15F1CC53-719A-4763-BF30-5E25A63CEF3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=""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665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</p:spPr>
        <p:txBody>
          <a:bodyPr vert="horz" lIns="45720" tIns="45720" rIns="45720" bIns="45720" rtlCol="0" anchor="ctr" anchorCtr="0">
            <a:normAutofit/>
          </a:bodyPr>
          <a:lstStyle/>
          <a:p>
            <a:pPr marL="0" marR="0" lvl="0" indent="-76200" defTabSz="9144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None/>
            </a:pP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Rich neighborhoods have </a:t>
            </a:r>
            <a:r>
              <a:rPr lang="en-US" b="1" i="0" u="none" strike="noStrike" cap="none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more </a:t>
            </a:r>
            <a:r>
              <a:rPr lang="en-US" b="1" i="0" u="none" strike="noStrike" cap="non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ClyTile</a:t>
            </a: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b="1" i="0" u="none" strike="noStrike" cap="none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(Clay Tile) and </a:t>
            </a:r>
            <a:r>
              <a:rPr lang="en-US" b="1" i="0" u="none" strike="noStrike" cap="non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WdShake</a:t>
            </a: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b="1" i="0" u="none" strike="noStrike" cap="none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(Wood Shakes) </a:t>
            </a: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roof materials.</a:t>
            </a:r>
          </a:p>
          <a:p>
            <a:pPr marL="0" marR="0" lvl="0" indent="-76200" defTabSz="9144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None/>
            </a:pPr>
            <a:endParaRPr lang="en-US" b="1" i="0" u="none" strike="noStrike" cap="none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-76200" defTabSz="9144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None/>
            </a:pP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Rich neighborhoods have </a:t>
            </a:r>
            <a:r>
              <a:rPr lang="en-US" b="1" i="0" u="none" strike="noStrike" cap="none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more 2 </a:t>
            </a:r>
            <a:r>
              <a:rPr lang="en-US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stories.</a:t>
            </a:r>
          </a:p>
        </p:txBody>
      </p:sp>
      <p:sp>
        <p:nvSpPr>
          <p:cNvPr id="5" name="Shape 231">
            <a:extLst>
              <a:ext uri="{FF2B5EF4-FFF2-40B4-BE49-F238E27FC236}">
                <a16:creationId xmlns="" xmlns:a16="http://schemas.microsoft.com/office/drawing/2014/main" id="{CF12ABF7-7DE7-4FBE-AE6C-BECEDFD8CF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indent="-177800" algn="r" defTabSz="914400">
              <a:spcBef>
                <a:spcPct val="0"/>
              </a:spcBef>
              <a:buClr>
                <a:schemeClr val="dk1"/>
              </a:buClr>
              <a:buSzPct val="100000"/>
            </a:pPr>
            <a:r>
              <a:rPr lang="en-US" sz="4600" spc="100">
                <a:solidFill>
                  <a:srgbClr val="FFFFFF"/>
                </a:solidFill>
              </a:rPr>
              <a:t>Multi-variate Analysis</a:t>
            </a:r>
            <a:endParaRPr lang="en-US" sz="4600" b="0" i="0" u="none" strike="noStrike" spc="100">
              <a:solidFill>
                <a:srgbClr val="FFFFFF"/>
              </a:solidFill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9" y="235814"/>
            <a:ext cx="5343819" cy="31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>
            <a:extLst>
              <a:ext uri="{FF2B5EF4-FFF2-40B4-BE49-F238E27FC236}">
                <a16:creationId xmlns="" xmlns:a16="http://schemas.microsoft.com/office/drawing/2014/main" id="{15F1CC53-719A-4763-BF30-5E25A63CEF3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=""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665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110889" y="752113"/>
            <a:ext cx="2617919" cy="3639272"/>
          </a:xfrm>
          <a:prstGeom prst="rect">
            <a:avLst/>
          </a:prstGeom>
        </p:spPr>
        <p:txBody>
          <a:bodyPr vert="horz" lIns="45720" tIns="45720" rIns="45720" bIns="45720" rtlCol="0" anchor="ctr" anchorCtr="0">
            <a:normAutofit/>
          </a:bodyPr>
          <a:lstStyle/>
          <a:p>
            <a:pPr marL="0" marR="0" lvl="0" indent="-76200" defTabSz="9144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Anything on and after red line is </a:t>
            </a:r>
            <a:r>
              <a:rPr lang="en-US" sz="2000" b="1" i="0" u="none" strike="noStrike" cap="none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 </a:t>
            </a:r>
          </a:p>
          <a:p>
            <a:pPr marL="0" marR="0" lvl="0" indent="-76200" defTabSz="9144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Rich Neighborhood</a:t>
            </a:r>
            <a:endParaRPr lang="en-US" sz="2000" b="1" i="0" u="none" strike="noStrike" cap="none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Shape 231">
            <a:extLst>
              <a:ext uri="{FF2B5EF4-FFF2-40B4-BE49-F238E27FC236}">
                <a16:creationId xmlns="" xmlns:a16="http://schemas.microsoft.com/office/drawing/2014/main" id="{CF12ABF7-7DE7-4FBE-AE6C-BECEDFD8CF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214" y="3556145"/>
            <a:ext cx="3058620" cy="12189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indent="-177800" algn="r" defTabSz="914400">
              <a:spcBef>
                <a:spcPct val="0"/>
              </a:spcBef>
              <a:buClr>
                <a:schemeClr val="dk1"/>
              </a:buClr>
              <a:buSzPct val="100000"/>
            </a:pPr>
            <a:r>
              <a:rPr lang="en-US" sz="4600" spc="100" dirty="0" smtClean="0">
                <a:solidFill>
                  <a:srgbClr val="FFFFFF"/>
                </a:solidFill>
                <a:sym typeface="Arial"/>
              </a:rPr>
              <a:t>New variables</a:t>
            </a:r>
            <a:endParaRPr lang="en-US" sz="4600" b="0" i="0" u="none" strike="noStrike" spc="1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8" name="Shape 254">
            <a:extLst>
              <a:ext uri="{FF2B5EF4-FFF2-40B4-BE49-F238E27FC236}">
                <a16:creationId xmlns="" xmlns:a16="http://schemas.microsoft.com/office/drawing/2014/main" id="{587FCA30-4B5E-49AC-B897-BA808BC3D0E0}"/>
              </a:ext>
            </a:extLst>
          </p:cNvPr>
          <p:cNvPicPr preferRelativeResize="0"/>
          <p:nvPr/>
        </p:nvPicPr>
        <p:blipFill rotWithShape="1">
          <a:blip r:embed="rId3">
            <a:extLst/>
          </a:blip>
          <a:srcRect/>
          <a:stretch/>
        </p:blipFill>
        <p:spPr>
          <a:xfrm>
            <a:off x="0" y="92364"/>
            <a:ext cx="5458691" cy="3301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48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BE194971-2F2D-44B0-8AE6-FF2DCCEE0A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Oval 5">
            <a:extLst>
              <a:ext uri="{FF2B5EF4-FFF2-40B4-BE49-F238E27FC236}">
                <a16:creationId xmlns="" xmlns:a16="http://schemas.microsoft.com/office/drawing/2014/main" id="{1FF9A61E-EB11-4C46-82E1-3E00A3B4B4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8" name="Straight Connector 87">
            <a:extLst>
              <a:ext uri="{FF2B5EF4-FFF2-40B4-BE49-F238E27FC236}">
                <a16:creationId xmlns="" xmlns:a16="http://schemas.microsoft.com/office/drawing/2014/main" id="{5E564EB3-35F2-4EFF-87DC-642DC020526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9ABC736F-FD1E-4980-876D-E5C3877393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544" cy="514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8D98EE46-797C-45B8-8337-491B94E05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3915B512-930A-40F0-82A6-4895B71A9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047" y="0"/>
            <a:ext cx="5182493" cy="51435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="" xmlns:a16="http://schemas.microsoft.com/office/drawing/2014/main" id="{4E4CA735-62CB-4665-AA7D-4A259E3F7CE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9347" y="3117007"/>
            <a:ext cx="267462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75875" y="480060"/>
            <a:ext cx="3014572" cy="250451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 defTabSz="914400"/>
            <a:r>
              <a:rPr lang="en-US" sz="3300" spc="200" dirty="0">
                <a:solidFill>
                  <a:srgbClr val="FFFFFF"/>
                </a:solidFill>
              </a:rPr>
              <a:t>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BE194971-2F2D-44B0-8AE6-FF2DCCEE0A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Oval 5">
            <a:extLst>
              <a:ext uri="{FF2B5EF4-FFF2-40B4-BE49-F238E27FC236}">
                <a16:creationId xmlns="" xmlns:a16="http://schemas.microsoft.com/office/drawing/2014/main" id="{1FF9A61E-EB11-4C46-82E1-3E00A3B4B4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5E564EB3-35F2-4EFF-87DC-642DC020526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9ABC736F-FD1E-4980-876D-E5C3877393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544" cy="514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8D98EE46-797C-45B8-8337-491B94E05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3915B512-930A-40F0-82A6-4895B71A9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047" y="0"/>
            <a:ext cx="5182493" cy="51435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="" xmlns:a16="http://schemas.microsoft.com/office/drawing/2014/main" id="{4E4CA735-62CB-4665-AA7D-4A259E3F7CE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9347" y="3117007"/>
            <a:ext cx="267462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75875" y="480060"/>
            <a:ext cx="3014572" cy="250451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 defTabSz="914400"/>
            <a:r>
              <a:rPr lang="en-US" sz="3300" spc="200" dirty="0">
                <a:solidFill>
                  <a:srgbClr val="FFFFFF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235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200C8B5-FB5A-4F8B-A9BD-693C051418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FAE1107-CEC3-4041-8BAA-CDB6F6759B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5B72DA4-7709-484B-9F0C-F9605A2E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21560"/>
            <a:ext cx="4091940" cy="390037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1AEA88FB-F5DD-45CE-AAE1-7B33D0ABD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D626F4-2DE3-49E8-9EAA-3776FC7D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38912"/>
            <a:ext cx="2834314" cy="1124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900" spc="100" dirty="0">
                <a:solidFill>
                  <a:srgbClr val="FFFFFF"/>
                </a:solidFill>
              </a:rPr>
              <a:t>Step wise selection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6CFAAEF-562D-4FEE-BC5E-D11A8BBC4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2843784" cy="2948940"/>
          </a:xfrm>
        </p:spPr>
        <p:txBody>
          <a:bodyPr vert="horz" lIns="45720" tIns="45720" rIns="45720" bIns="45720" rtlCol="0">
            <a:normAutofit/>
          </a:bodyPr>
          <a:lstStyle/>
          <a:p>
            <a:pPr defTabSz="914400"/>
            <a:r>
              <a:rPr lang="en-US" sz="2000" u="sng" dirty="0">
                <a:solidFill>
                  <a:srgbClr val="FFFFFF"/>
                </a:solidFill>
              </a:rPr>
              <a:t>Step wise regression:</a:t>
            </a:r>
          </a:p>
          <a:p>
            <a:pPr marL="0" indent="0" defTabSz="914400">
              <a:buNone/>
            </a:pPr>
            <a:r>
              <a:rPr lang="en-US" sz="2000" dirty="0">
                <a:solidFill>
                  <a:srgbClr val="FFFFFF"/>
                </a:solidFill>
              </a:rPr>
              <a:t>Selecting a sub model based out of lowest AIC value</a:t>
            </a:r>
          </a:p>
          <a:p>
            <a:pPr marL="0" indent="0" defTabSz="91440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 defTabSz="914400">
              <a:buNone/>
            </a:pPr>
            <a:r>
              <a:rPr lang="en-US" sz="2000" dirty="0">
                <a:solidFill>
                  <a:srgbClr val="FFFFFF"/>
                </a:solidFill>
              </a:rPr>
              <a:t>- But results of models with the best step wise model were relatively of lower accuracy</a:t>
            </a:r>
          </a:p>
        </p:txBody>
      </p:sp>
    </p:spTree>
    <p:extLst>
      <p:ext uri="{BB962C8B-B14F-4D97-AF65-F5344CB8AC3E}">
        <p14:creationId xmlns:p14="http://schemas.microsoft.com/office/powerpoint/2010/main" val="14280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88">
            <a:extLst>
              <a:ext uri="{FF2B5EF4-FFF2-40B4-BE49-F238E27FC236}">
                <a16:creationId xmlns="" xmlns:a16="http://schemas.microsoft.com/office/drawing/2014/main" id="{AB832D16-7558-4209-B5E6-60CFB7383E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" name="Oval 5">
            <a:extLst>
              <a:ext uri="{FF2B5EF4-FFF2-40B4-BE49-F238E27FC236}">
                <a16:creationId xmlns="" xmlns:a16="http://schemas.microsoft.com/office/drawing/2014/main" id="{0B201792-59B9-4FE8-9B2A-7F7A5AED03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" name="Straight Connector 92">
            <a:extLst>
              <a:ext uri="{FF2B5EF4-FFF2-40B4-BE49-F238E27FC236}">
                <a16:creationId xmlns="" xmlns:a16="http://schemas.microsoft.com/office/drawing/2014/main" id="{461931C1-E9DE-4D66-831E-9ABDF15748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" name="Rectangle 94">
            <a:extLst>
              <a:ext uri="{FF2B5EF4-FFF2-40B4-BE49-F238E27FC236}">
                <a16:creationId xmlns="" xmlns:a16="http://schemas.microsoft.com/office/drawing/2014/main" id="{FA4CECB3-C22E-4C8B-BAF3-FF4CF5B40DB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544" cy="5144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96">
            <a:extLst>
              <a:ext uri="{FF2B5EF4-FFF2-40B4-BE49-F238E27FC236}">
                <a16:creationId xmlns="" xmlns:a16="http://schemas.microsoft.com/office/drawing/2014/main" id="{B267D0C5-73F7-42FF-B095-8F1E57A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98">
            <a:extLst>
              <a:ext uri="{FF2B5EF4-FFF2-40B4-BE49-F238E27FC236}">
                <a16:creationId xmlns="" xmlns:a16="http://schemas.microsoft.com/office/drawing/2014/main" id="{8E17E5BA-9A68-4F5E-8C0E-C94E4402B23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6561" y="2823985"/>
            <a:ext cx="21259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406038A-14A8-47D3-B1AF-523CC04BE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08" y="1295563"/>
            <a:ext cx="2477383" cy="2664645"/>
          </a:xfrm>
          <a:prstGeom prst="rect">
            <a:avLst/>
          </a:prstGeom>
        </p:spPr>
      </p:pic>
      <p:cxnSp>
        <p:nvCxnSpPr>
          <p:cNvPr id="209" name="Straight Connector 100">
            <a:extLst>
              <a:ext uri="{FF2B5EF4-FFF2-40B4-BE49-F238E27FC236}">
                <a16:creationId xmlns="" xmlns:a16="http://schemas.microsoft.com/office/drawing/2014/main" id="{0F24C92C-BD4D-4E7A-A2A2-38D6CE2C9C5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1347" y="1472834"/>
            <a:ext cx="0" cy="21945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FEEA58A-901F-4A06-838F-B533D56A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26" y="2936968"/>
            <a:ext cx="2806557" cy="2194553"/>
          </a:xfrm>
          <a:prstGeom prst="rect">
            <a:avLst/>
          </a:prstGeom>
        </p:spPr>
      </p:pic>
      <p:cxnSp>
        <p:nvCxnSpPr>
          <p:cNvPr id="210" name="Straight Connector 102">
            <a:extLst>
              <a:ext uri="{FF2B5EF4-FFF2-40B4-BE49-F238E27FC236}">
                <a16:creationId xmlns="" xmlns:a16="http://schemas.microsoft.com/office/drawing/2014/main" id="{214C73F2-6925-4D25-B019-A2AAF3B39F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528297" y="1726705"/>
            <a:ext cx="0" cy="21945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42900" y="480060"/>
            <a:ext cx="2389437" cy="22761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 algn="r" defTabSz="914400"/>
            <a:r>
              <a:rPr lang="en-US" sz="3300" spc="200" dirty="0">
                <a:solidFill>
                  <a:srgbClr val="FFFFFF"/>
                </a:solidFill>
              </a:rPr>
              <a:t>Linear Regression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6526E3A-7D86-4697-96B4-40CA80342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3" y="269970"/>
            <a:ext cx="2914770" cy="2397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98867BA-A1BE-4BBE-B562-18FCDC5562A2}"/>
              </a:ext>
            </a:extLst>
          </p:cNvPr>
          <p:cNvSpPr txBox="1"/>
          <p:nvPr/>
        </p:nvSpPr>
        <p:spPr>
          <a:xfrm>
            <a:off x="6177516" y="4221126"/>
            <a:ext cx="247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RMSLE : 0.1302252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203">
            <a:extLst>
              <a:ext uri="{FF2B5EF4-FFF2-40B4-BE49-F238E27FC236}">
                <a16:creationId xmlns="" xmlns:a16="http://schemas.microsoft.com/office/drawing/2014/main" id="{C23416DF-B283-4D9F-A625-146552CA9E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" name="Oval 5">
            <a:extLst>
              <a:ext uri="{FF2B5EF4-FFF2-40B4-BE49-F238E27FC236}">
                <a16:creationId xmlns="" xmlns:a16="http://schemas.microsoft.com/office/drawing/2014/main" id="{73834904-4D9B-41F7-8DA6-0709FD9F7E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8" name="Straight Connector 207">
            <a:extLst>
              <a:ext uri="{FF2B5EF4-FFF2-40B4-BE49-F238E27FC236}">
                <a16:creationId xmlns="" xmlns:a16="http://schemas.microsoft.com/office/drawing/2014/main" id="{C00D1207-ECAF-48E9-8834-2CE4D219823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="" xmlns:a16="http://schemas.microsoft.com/office/drawing/2014/main" id="{A8B5B693-C595-4524-A03C-B775B6BE5D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Shape 172">
            <a:extLst>
              <a:ext uri="{FF2B5EF4-FFF2-40B4-BE49-F238E27FC236}">
                <a16:creationId xmlns="" xmlns:a16="http://schemas.microsoft.com/office/drawing/2014/main" id="{D9643095-1BB7-4D1C-94A0-E5059CCF1A25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426" y="480060"/>
            <a:ext cx="5726097" cy="2948940"/>
          </a:xfrm>
          <a:prstGeom prst="rect">
            <a:avLst/>
          </a:prstGeom>
          <a:noFill/>
        </p:spPr>
      </p:pic>
      <p:pic>
        <p:nvPicPr>
          <p:cNvPr id="20" name="Shape 179">
            <a:extLst>
              <a:ext uri="{FF2B5EF4-FFF2-40B4-BE49-F238E27FC236}">
                <a16:creationId xmlns="" xmlns:a16="http://schemas.microsoft.com/office/drawing/2014/main" id="{8F116FEE-9CC0-48C2-AC15-CD958E416060}"/>
              </a:ext>
            </a:extLst>
          </p:cNvPr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3174" y="475708"/>
            <a:ext cx="2790825" cy="2618366"/>
          </a:xfrm>
          <a:prstGeom prst="rect">
            <a:avLst/>
          </a:prstGeom>
          <a:noFill/>
        </p:spPr>
      </p:pic>
      <p:sp>
        <p:nvSpPr>
          <p:cNvPr id="212" name="Rectangle 211">
            <a:extLst>
              <a:ext uri="{FF2B5EF4-FFF2-40B4-BE49-F238E27FC236}">
                <a16:creationId xmlns="" xmlns:a16="http://schemas.microsoft.com/office/drawing/2014/main" id="{211CBF94-6002-4EC8-9498-6AC47E680A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706" y="3507581"/>
            <a:ext cx="8188233" cy="1160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>
            <a:extLst>
              <a:ext uri="{FF2B5EF4-FFF2-40B4-BE49-F238E27FC236}">
                <a16:creationId xmlns="" xmlns:a16="http://schemas.microsoft.com/office/drawing/2014/main" id="{981A7DF2-B382-4775-B387-03B45F29E9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744787"/>
            <a:ext cx="0" cy="6858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714375" y="3616745"/>
            <a:ext cx="5457825" cy="101577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algn="r" defTabSz="914400"/>
            <a:r>
              <a:rPr lang="en-US" sz="5000" spc="200">
                <a:solidFill>
                  <a:srgbClr val="FFFFFF"/>
                </a:solidFill>
              </a:rPr>
              <a:t>Decision Tree   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4294967295"/>
          </p:nvPr>
        </p:nvSpPr>
        <p:spPr>
          <a:xfrm>
            <a:off x="6457950" y="3579801"/>
            <a:ext cx="2021681" cy="101577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RMSLE = .2196395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Support Vector Machine   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78B0D5C1-38EA-471A-AA69-D729C8FB58A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714500"/>
            <a:ext cx="3565525" cy="30178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BDB14CBE-B398-4D4F-AB7C-58620C7BC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27867"/>
              </p:ext>
            </p:extLst>
          </p:nvPr>
        </p:nvGraphicFramePr>
        <p:xfrm>
          <a:off x="768096" y="1414981"/>
          <a:ext cx="7707648" cy="3653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912">
                  <a:extLst>
                    <a:ext uri="{9D8B030D-6E8A-4147-A177-3AD203B41FA5}">
                      <a16:colId xmlns="" xmlns:a16="http://schemas.microsoft.com/office/drawing/2014/main" val="2146796602"/>
                    </a:ext>
                  </a:extLst>
                </a:gridCol>
                <a:gridCol w="1926912">
                  <a:extLst>
                    <a:ext uri="{9D8B030D-6E8A-4147-A177-3AD203B41FA5}">
                      <a16:colId xmlns="" xmlns:a16="http://schemas.microsoft.com/office/drawing/2014/main" val="2906103579"/>
                    </a:ext>
                  </a:extLst>
                </a:gridCol>
                <a:gridCol w="1926912">
                  <a:extLst>
                    <a:ext uri="{9D8B030D-6E8A-4147-A177-3AD203B41FA5}">
                      <a16:colId xmlns="" xmlns:a16="http://schemas.microsoft.com/office/drawing/2014/main" val="3154518266"/>
                    </a:ext>
                  </a:extLst>
                </a:gridCol>
                <a:gridCol w="1926912">
                  <a:extLst>
                    <a:ext uri="{9D8B030D-6E8A-4147-A177-3AD203B41FA5}">
                      <a16:colId xmlns="" xmlns:a16="http://schemas.microsoft.com/office/drawing/2014/main" val="2727837576"/>
                    </a:ext>
                  </a:extLst>
                </a:gridCol>
              </a:tblGrid>
              <a:tr h="61329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SVM MODEL TYPE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POLYNOMIAL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2000999"/>
                  </a:ext>
                </a:extLst>
              </a:tr>
              <a:tr h="58541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/>
                        <a:t>COST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0.001 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4854627"/>
                  </a:ext>
                </a:extLst>
              </a:tr>
              <a:tr h="62258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/>
                        <a:t>GAMMA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0.01886792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0.02631579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1095036"/>
                  </a:ext>
                </a:extLst>
              </a:tr>
              <a:tr h="88277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SUPPORT VECTORS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611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7859941"/>
                  </a:ext>
                </a:extLst>
              </a:tr>
              <a:tr h="335997">
                <a:tc>
                  <a:txBody>
                    <a:bodyPr/>
                    <a:lstStyle/>
                    <a:p>
                      <a:r>
                        <a:rPr lang="en-US" b="1" dirty="0"/>
                        <a:t>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7400048"/>
                  </a:ext>
                </a:extLst>
              </a:tr>
              <a:tr h="61329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u="none" dirty="0"/>
                        <a:t>RMSLE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u="none" dirty="0"/>
                        <a:t>0.1408446</a:t>
                      </a:r>
                    </a:p>
                    <a:p>
                      <a:endParaRPr lang="en-US" sz="1400" b="1" i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u="none" dirty="0"/>
                        <a:t>0.3932813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u="none" dirty="0"/>
                        <a:t>0.185484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208952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672403" y="649959"/>
            <a:ext cx="7290054" cy="112471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Penalized Models- Ridge and Lasso   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idx="1"/>
          </p:nvPr>
        </p:nvSpPr>
        <p:spPr>
          <a:xfrm>
            <a:off x="523548" y="1441742"/>
            <a:ext cx="7290055" cy="301752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Tuned model for optimal value of lamda: .01 yielded lowest MSE for both models </a:t>
            </a:r>
          </a:p>
          <a:p>
            <a:pPr lvl="0">
              <a:spcBef>
                <a:spcPts val="0"/>
              </a:spcBef>
              <a:buNone/>
            </a:pPr>
            <a:endParaRPr lang="en" u="sng" dirty="0"/>
          </a:p>
          <a:p>
            <a:pPr lvl="0">
              <a:spcBef>
                <a:spcPts val="0"/>
              </a:spcBef>
              <a:buNone/>
            </a:pPr>
            <a:r>
              <a:rPr lang="en" u="sng" dirty="0"/>
              <a:t>Which is better?</a:t>
            </a:r>
          </a:p>
          <a:p>
            <a:pPr lvl="0">
              <a:spcBef>
                <a:spcPts val="0"/>
              </a:spcBef>
              <a:buNone/>
            </a:pPr>
            <a:endParaRPr lang="en" u="sng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dirty="0"/>
              <a:t>Ridge RMSLE: .131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dirty="0"/>
              <a:t>LASSO RMSLE: .136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b="1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b="1" dirty="0"/>
              <a:t>Combined RMSLE: .129</a:t>
            </a: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050" y="1918075"/>
            <a:ext cx="5338299" cy="310049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7551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772646" y="705310"/>
            <a:ext cx="7290054" cy="112471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Random Forest- Bagging     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idx="1"/>
          </p:nvPr>
        </p:nvSpPr>
        <p:spPr>
          <a:xfrm>
            <a:off x="628247" y="1414698"/>
            <a:ext cx="7290055" cy="301752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/>
              <a:t>Steps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 dirty="0"/>
              <a:t>Asses effect of parameters mtry and ntree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/>
              <a:t>Tried dropping variables→ resulted in marginal change in performance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Best Model: mtry=28, ntree=1000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846" y="256450"/>
            <a:ext cx="2649853" cy="221373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846" y="2624350"/>
            <a:ext cx="2649855" cy="2257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50" y="2804799"/>
            <a:ext cx="4837899" cy="22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565125" y="4157150"/>
            <a:ext cx="1416300" cy="422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.1422 RMSLE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768095" y="607863"/>
            <a:ext cx="7290054" cy="112471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Random Forest- Boosting     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u="sng" dirty="0"/>
              <a:t>Steps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 dirty="0"/>
              <a:t>Tried selected options for tuning parameters</a:t>
            </a: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dirty="0"/>
              <a:t>Computational time made it impractical to test every combination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 dirty="0"/>
              <a:t>n.tree , interaction.depth, shrinkage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/>
              <a:t>Dropped variables with no effect in model (p= 6)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lang="en" sz="1400" dirty="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dirty="0"/>
              <a:t>Best Model: ntree:3000, interaction depth=4, shrinkage=.01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352FD0F-C29B-4FBD-BD95-74444C8AB251}"/>
              </a:ext>
            </a:extLst>
          </p:cNvPr>
          <p:cNvGrpSpPr/>
          <p:nvPr/>
        </p:nvGrpSpPr>
        <p:grpSpPr>
          <a:xfrm>
            <a:off x="4188611" y="1360967"/>
            <a:ext cx="4156930" cy="3604438"/>
            <a:chOff x="1552350" y="2601101"/>
            <a:chExt cx="5757556" cy="2413626"/>
          </a:xfrm>
        </p:grpSpPr>
        <p:pic>
          <p:nvPicPr>
            <p:cNvPr id="13" name="Shape 201">
              <a:extLst>
                <a:ext uri="{FF2B5EF4-FFF2-40B4-BE49-F238E27FC236}">
                  <a16:creationId xmlns="" xmlns:a16="http://schemas.microsoft.com/office/drawing/2014/main" id="{282079A3-0B8A-4DFC-972C-1B555567B2E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2350" y="2601101"/>
              <a:ext cx="5207925" cy="2413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Shape 202">
              <a:extLst>
                <a:ext uri="{FF2B5EF4-FFF2-40B4-BE49-F238E27FC236}">
                  <a16:creationId xmlns="" xmlns:a16="http://schemas.microsoft.com/office/drawing/2014/main" id="{AD0B6A77-3B93-4A9A-9A84-CD6D7036839F}"/>
                </a:ext>
              </a:extLst>
            </p:cNvPr>
            <p:cNvSpPr txBox="1"/>
            <p:nvPr/>
          </p:nvSpPr>
          <p:spPr>
            <a:xfrm>
              <a:off x="5131800" y="4107075"/>
              <a:ext cx="2178106" cy="50051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 dirty="0"/>
                <a:t>.1311 RMSLE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BE194971-2F2D-44B0-8AE6-FF2DCCEE0A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Oval 5">
            <a:extLst>
              <a:ext uri="{FF2B5EF4-FFF2-40B4-BE49-F238E27FC236}">
                <a16:creationId xmlns="" xmlns:a16="http://schemas.microsoft.com/office/drawing/2014/main" id="{1FF9A61E-EB11-4C46-82E1-3E00A3B4B4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1" name="Straight Connector 100">
            <a:extLst>
              <a:ext uri="{FF2B5EF4-FFF2-40B4-BE49-F238E27FC236}">
                <a16:creationId xmlns="" xmlns:a16="http://schemas.microsoft.com/office/drawing/2014/main" id="{5E564EB3-35F2-4EFF-87DC-642DC020526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9ABC736F-FD1E-4980-876D-E5C3877393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544" cy="514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8D98EE46-797C-45B8-8337-491B94E05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3915B512-930A-40F0-82A6-4895B71A9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047" y="0"/>
            <a:ext cx="5182493" cy="51435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4E4CA735-62CB-4665-AA7D-4A259E3F7CE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9347" y="3117007"/>
            <a:ext cx="267462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75875" y="480060"/>
            <a:ext cx="3014572" cy="250451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 defTabSz="914400"/>
            <a:r>
              <a:rPr lang="en-US" sz="3300" spc="200" dirty="0">
                <a:solidFill>
                  <a:srgbClr val="FFFFFF"/>
                </a:solidFill>
              </a:rPr>
              <a:t>Best Model &amp; Conclusion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768096" y="694094"/>
            <a:ext cx="7290054" cy="112471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Best Model    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1BD71312-38AA-4926-910C-FE2E6FA70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845732"/>
              </p:ext>
            </p:extLst>
          </p:nvPr>
        </p:nvGraphicFramePr>
        <p:xfrm>
          <a:off x="768094" y="1413770"/>
          <a:ext cx="6557740" cy="363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870">
                  <a:extLst>
                    <a:ext uri="{9D8B030D-6E8A-4147-A177-3AD203B41FA5}">
                      <a16:colId xmlns="" xmlns:a16="http://schemas.microsoft.com/office/drawing/2014/main" val="1272227760"/>
                    </a:ext>
                  </a:extLst>
                </a:gridCol>
                <a:gridCol w="3278870">
                  <a:extLst>
                    <a:ext uri="{9D8B030D-6E8A-4147-A177-3AD203B41FA5}">
                      <a16:colId xmlns="" xmlns:a16="http://schemas.microsoft.com/office/drawing/2014/main" val="276135417"/>
                    </a:ext>
                  </a:extLst>
                </a:gridCol>
              </a:tblGrid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ACCURACY PREDICTOR- RMSLE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59952106"/>
                  </a:ext>
                </a:extLst>
              </a:tr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7296465"/>
                  </a:ext>
                </a:extLst>
              </a:tr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91268291"/>
                  </a:ext>
                </a:extLst>
              </a:tr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278358"/>
                  </a:ext>
                </a:extLst>
              </a:tr>
              <a:tr h="263759">
                <a:tc>
                  <a:txBody>
                    <a:bodyPr/>
                    <a:lstStyle/>
                    <a:p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COMBINED PENALIZED (AVG RIDGE,LASSO)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0.129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3515909"/>
                  </a:ext>
                </a:extLst>
              </a:tr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52205781"/>
                  </a:ext>
                </a:extLst>
              </a:tr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SVM (LINEAR)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6720059"/>
                  </a:ext>
                </a:extLst>
              </a:tr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SVM (RADIAL)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9976902"/>
                  </a:ext>
                </a:extLst>
              </a:tr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SVM (POLYNOMIAL)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0.1855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0873236"/>
                  </a:ext>
                </a:extLst>
              </a:tr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RANDOM FOREST – 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94018298"/>
                  </a:ext>
                </a:extLst>
              </a:tr>
              <a:tr h="311606">
                <a:tc>
                  <a:txBody>
                    <a:bodyPr/>
                    <a:lstStyle/>
                    <a:p>
                      <a:r>
                        <a:rPr lang="en-US" sz="1400" dirty="0"/>
                        <a:t>RANDOM FOREST –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0.1311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056149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BB0EC451-E04F-4CE7-84F3-C68BF9C6E4AF}"/>
              </a:ext>
            </a:extLst>
          </p:cNvPr>
          <p:cNvSpPr/>
          <p:nvPr/>
        </p:nvSpPr>
        <p:spPr>
          <a:xfrm>
            <a:off x="4066953" y="2679404"/>
            <a:ext cx="1010093" cy="4890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="" xmlns:a16="http://schemas.microsoft.com/office/drawing/2014/main" id="{9F1ADF26-6F5A-4F38-BADC-7136BE54C4E1}"/>
              </a:ext>
            </a:extLst>
          </p:cNvPr>
          <p:cNvSpPr/>
          <p:nvPr/>
        </p:nvSpPr>
        <p:spPr>
          <a:xfrm>
            <a:off x="5263116" y="2361597"/>
            <a:ext cx="2264736" cy="1124712"/>
          </a:xfrm>
          <a:prstGeom prst="rightArrow">
            <a:avLst>
              <a:gd name="adj1" fmla="val 40546"/>
              <a:gd name="adj2" fmla="val 367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croll: Vertical 6">
            <a:extLst>
              <a:ext uri="{FF2B5EF4-FFF2-40B4-BE49-F238E27FC236}">
                <a16:creationId xmlns="" xmlns:a16="http://schemas.microsoft.com/office/drawing/2014/main" id="{41C3C8F1-8FD6-429F-B10B-AF294E99A951}"/>
              </a:ext>
            </a:extLst>
          </p:cNvPr>
          <p:cNvSpPr/>
          <p:nvPr/>
        </p:nvSpPr>
        <p:spPr>
          <a:xfrm>
            <a:off x="7452097" y="1520455"/>
            <a:ext cx="1691903" cy="280699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ERROR RATE</a:t>
            </a:r>
          </a:p>
          <a:p>
            <a:pPr algn="ctr"/>
            <a:r>
              <a:rPr lang="en-US" dirty="0"/>
              <a:t>IN </a:t>
            </a:r>
          </a:p>
          <a:p>
            <a:pPr algn="ctr"/>
            <a:r>
              <a:rPr lang="en-US" dirty="0"/>
              <a:t>KAGGLE TEST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Straight Connector 171">
            <a:extLst>
              <a:ext uri="{FF2B5EF4-FFF2-40B4-BE49-F238E27FC236}">
                <a16:creationId xmlns="" xmlns:a16="http://schemas.microsoft.com/office/drawing/2014/main" id="{FA32BB39-F62E-43E2-BD90-29FA555154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173">
            <a:extLst>
              <a:ext uri="{FF2B5EF4-FFF2-40B4-BE49-F238E27FC236}">
                <a16:creationId xmlns="" xmlns:a16="http://schemas.microsoft.com/office/drawing/2014/main" id="{59EC11B9-C1B4-4A4B-AE7B-353DC742AA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175">
            <a:extLst>
              <a:ext uri="{FF2B5EF4-FFF2-40B4-BE49-F238E27FC236}">
                <a16:creationId xmlns="" xmlns:a16="http://schemas.microsoft.com/office/drawing/2014/main" id="{24862CF4-4997-476D-9B9D-5F4E0C9A41A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6D86659-F61F-4A53-AC61-26F6F759F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187510" y="2936601"/>
            <a:ext cx="1715190" cy="1908450"/>
          </a:xfrm>
          <a:prstGeom prst="rect">
            <a:avLst/>
          </a:prstGeom>
        </p:spPr>
      </p:pic>
      <p:sp>
        <p:nvSpPr>
          <p:cNvPr id="242" name="Rectangle 177">
            <a:extLst>
              <a:ext uri="{FF2B5EF4-FFF2-40B4-BE49-F238E27FC236}">
                <a16:creationId xmlns="" xmlns:a16="http://schemas.microsoft.com/office/drawing/2014/main" id="{4BF9B746-725B-4EAA-AACC-E2047E0739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241299"/>
            <a:ext cx="1715190" cy="203777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="" xmlns:a16="http://schemas.microsoft.com/office/drawing/2014/main" id="{2EBFFB4A-B2E4-4737-9442-44293575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0118" y="3118086"/>
            <a:ext cx="2848684" cy="17269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768096" y="438912"/>
            <a:ext cx="2834314" cy="11247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defTabSz="914400"/>
            <a:r>
              <a:rPr lang="en-US" sz="5000" spc="1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5" name="Shape 232">
            <a:extLst>
              <a:ext uri="{FF2B5EF4-FFF2-40B4-BE49-F238E27FC236}">
                <a16:creationId xmlns="" xmlns:a16="http://schemas.microsoft.com/office/drawing/2014/main" id="{283B1A36-C4EF-4337-948E-C68B1177416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4220118" y="3067756"/>
            <a:ext cx="3197209" cy="2948940"/>
          </a:xfrm>
          <a:prstGeom prst="rect">
            <a:avLst/>
          </a:prstGeom>
        </p:spPr>
        <p:txBody>
          <a:bodyPr vert="horz" lIns="45720" tIns="45720" rIns="45720" bIns="45720" rtlCol="0" anchorCtr="0">
            <a:normAutofit/>
          </a:bodyPr>
          <a:lstStyle/>
          <a:p>
            <a:pPr lvl="0" defTabSz="914400">
              <a:spcBef>
                <a:spcPts val="0"/>
              </a:spcBef>
              <a:buNone/>
            </a:pP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Most influential variables: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4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Livable Area</a:t>
            </a:r>
          </a:p>
          <a:p>
            <a:pPr defTabSz="9144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Neighborhood</a:t>
            </a:r>
          </a:p>
          <a:p>
            <a:pPr defTabSz="9144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Basement size</a:t>
            </a:r>
          </a:p>
          <a:p>
            <a:pPr defTabSz="9144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Year Built</a:t>
            </a:r>
          </a:p>
          <a:p>
            <a:pPr defTabSz="9144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Sale Condition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CB3A237-7443-4A02-85DB-4DD370898B56}"/>
              </a:ext>
            </a:extLst>
          </p:cNvPr>
          <p:cNvSpPr/>
          <p:nvPr/>
        </p:nvSpPr>
        <p:spPr>
          <a:xfrm>
            <a:off x="143166" y="1305543"/>
            <a:ext cx="39582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uestrial"/>
              </a:rPr>
              <a:t>Which homes are good targets for flipping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uestrial"/>
              </a:rPr>
              <a:t>What variables are most important for determining house price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uestrial"/>
              </a:rPr>
              <a:t>What should the </a:t>
            </a:r>
            <a:r>
              <a:rPr lang="en-US" sz="2000">
                <a:solidFill>
                  <a:schemeClr val="bg1"/>
                </a:solidFill>
                <a:latin typeface="Questrial"/>
              </a:rPr>
              <a:t>target list </a:t>
            </a:r>
            <a:r>
              <a:rPr lang="en-US" sz="2000" dirty="0">
                <a:solidFill>
                  <a:schemeClr val="bg1"/>
                </a:solidFill>
                <a:latin typeface="Questrial"/>
              </a:rPr>
              <a:t>price be on homes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uestrial"/>
              </a:rPr>
              <a:t>If renovating where would I get the most bang for my buck? What should I focus on?</a:t>
            </a:r>
            <a:endParaRPr lang="en-US" sz="2000" b="0" i="0" u="none" strike="noStrike" dirty="0">
              <a:solidFill>
                <a:schemeClr val="bg1"/>
              </a:solidFill>
              <a:effectLst/>
              <a:latin typeface="Quest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01A2088-EDE7-49EB-8DAF-7EBF738BC2B8}"/>
              </a:ext>
            </a:extLst>
          </p:cNvPr>
          <p:cNvSpPr/>
          <p:nvPr/>
        </p:nvSpPr>
        <p:spPr>
          <a:xfrm>
            <a:off x="7068802" y="241299"/>
            <a:ext cx="1833898" cy="2093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D12F54A-1EFA-4DA6-84A3-1F1E58FBA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220120" y="572476"/>
            <a:ext cx="4682580" cy="2093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Business Problem 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idx="4294967295"/>
          </p:nvPr>
        </p:nvSpPr>
        <p:spPr>
          <a:xfrm>
            <a:off x="311700" y="1379220"/>
            <a:ext cx="7289800" cy="301783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With 79 explanatory variables describing (almost) every aspect of residential homes in Ames, Iowa, our goal was to predict the final price of each home.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04" y="2340675"/>
            <a:ext cx="3943450" cy="26564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90150"/>
            <a:ext cx="4095828" cy="230694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" name="Shape 64"/>
          <p:cNvSpPr txBox="1"/>
          <p:nvPr/>
        </p:nvSpPr>
        <p:spPr>
          <a:xfrm>
            <a:off x="4720000" y="1970400"/>
            <a:ext cx="2688300" cy="3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Example of Variables</a:t>
            </a:r>
            <a:r>
              <a:rPr lang="en" dirty="0"/>
              <a:t>  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311700" y="2269200"/>
            <a:ext cx="2688300" cy="3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Example of Data</a:t>
            </a:r>
            <a:r>
              <a:rPr lang="en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="" xmlns:a16="http://schemas.microsoft.com/office/drawing/2014/main" id="{B64F47E8-C2CA-43A6-9404-03BADA34D7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1544" cy="514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="" xmlns:a16="http://schemas.microsoft.com/office/drawing/2014/main" id="{36A995F0-906C-4573-A739-16EED217D8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2007" y="465540"/>
            <a:ext cx="4831860" cy="41948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="" xmlns:a16="http://schemas.microsoft.com/office/drawing/2014/main" id="{C3F5F06D-7250-43A5-9B61-0B7F1FD7E39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07470" y="3160752"/>
            <a:ext cx="38404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7">
            <a:extLst>
              <a:ext uri="{FF2B5EF4-FFF2-40B4-BE49-F238E27FC236}">
                <a16:creationId xmlns="" xmlns:a16="http://schemas.microsoft.com/office/drawing/2014/main" id="{D7E9942E-93C8-4B24-9978-DBD698E1E4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66271"/>
            <a:ext cx="3228757" cy="419414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0" ty="-127000" sx="50000" sy="5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6494F7-62A8-48C7-AC68-96725B298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590" y="829013"/>
            <a:ext cx="4107803" cy="2267986"/>
          </a:xfrm>
        </p:spPr>
        <p:txBody>
          <a:bodyPr anchor="b">
            <a:norm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BD509437-B1F0-48BB-B9EA-EA8E1BF53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2590" y="3223167"/>
            <a:ext cx="4107803" cy="1073771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9803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r="1375" b="18356"/>
          <a:stretch/>
        </p:blipFill>
        <p:spPr>
          <a:xfrm>
            <a:off x="2356338" y="562708"/>
            <a:ext cx="6787662" cy="43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body" idx="4294967295"/>
          </p:nvPr>
        </p:nvSpPr>
        <p:spPr>
          <a:xfrm>
            <a:off x="1050925" y="377530"/>
            <a:ext cx="7042150" cy="113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" sz="2400" b="0" i="1" u="none" strike="noStrike" cap="none" dirty="0">
                <a:solidFill>
                  <a:srgbClr val="0070C0"/>
                </a:solidFill>
                <a:latin typeface="Georgia"/>
                <a:ea typeface="Georgia"/>
                <a:cs typeface="Georgia"/>
                <a:sym typeface="Georgia"/>
              </a:rPr>
              <a:t>Torture the data, and it will confess to anything</a:t>
            </a:r>
          </a:p>
          <a:p>
            <a:pPr marL="0" marR="0" lvl="0" indent="-101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" sz="1600" b="0" i="1" u="none" strike="noStrike" cap="none" dirty="0">
                <a:solidFill>
                  <a:srgbClr val="0070C0"/>
                </a:solidFill>
                <a:latin typeface="Georgia"/>
                <a:ea typeface="Georgia"/>
                <a:cs typeface="Georgia"/>
                <a:sym typeface="Georgia"/>
              </a:rPr>
              <a:t> ~ Ronald Coase, Economics, Nobel Prize Laureate </a:t>
            </a:r>
          </a:p>
        </p:txBody>
      </p:sp>
      <p:sp>
        <p:nvSpPr>
          <p:cNvPr id="67" name="Shape 67"/>
          <p:cNvSpPr/>
          <p:nvPr/>
        </p:nvSpPr>
        <p:spPr>
          <a:xfrm>
            <a:off x="5392131" y="4411744"/>
            <a:ext cx="1206631" cy="1979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51867" y="660928"/>
            <a:ext cx="7290054" cy="112471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Presentation Outline 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idx="1"/>
          </p:nvPr>
        </p:nvSpPr>
        <p:spPr>
          <a:xfrm>
            <a:off x="533400" y="1386816"/>
            <a:ext cx="7290055" cy="301752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00050" lvl="0" indent="-285750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dirty="0"/>
              <a:t>Exploratory Data Analysis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dirty="0"/>
              <a:t>Linear Regression 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dirty="0"/>
              <a:t>Decision Tree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dirty="0"/>
              <a:t>Random Forest 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dirty="0"/>
              <a:t>Support Vector Machines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dirty="0"/>
              <a:t>Best Model and comments </a:t>
            </a:r>
          </a:p>
          <a:p>
            <a:pPr marL="400050" lvl="0" indent="-285750">
              <a:spcBef>
                <a:spcPts val="0"/>
              </a:spcBef>
              <a:buSzPct val="100000"/>
              <a:buFont typeface="Wingdings" panose="05000000000000000000" pitchFamily="2" charset="2"/>
              <a:buChar char="v"/>
            </a:pPr>
            <a:r>
              <a:rPr lang="en" dirty="0"/>
              <a:t>Conclusion and Applications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957013" y="3357860"/>
            <a:ext cx="3128075" cy="1618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highlight>
                  <a:srgbClr val="FFFFFF"/>
                </a:highlight>
              </a:rPr>
              <a:t>Validation Approach: </a:t>
            </a:r>
          </a:p>
          <a:p>
            <a:pPr lvl="0">
              <a:spcBef>
                <a:spcPts val="0"/>
              </a:spcBef>
              <a:buNone/>
            </a:pPr>
            <a:endParaRPr b="1" dirty="0">
              <a:highlight>
                <a:srgbClr val="FFFFFF"/>
              </a:highlight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 dirty="0">
                <a:highlight>
                  <a:srgbClr val="FFFFFF"/>
                </a:highlight>
              </a:rPr>
              <a:t>Train Set - 1017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 dirty="0">
                <a:highlight>
                  <a:srgbClr val="FFFFFF"/>
                </a:highlight>
              </a:rPr>
              <a:t>Validation Set- 436</a:t>
            </a:r>
          </a:p>
          <a:p>
            <a:pPr marL="457200" lvl="0" indent="-317500">
              <a:spcBef>
                <a:spcPts val="0"/>
              </a:spcBef>
              <a:buSzPct val="100000"/>
              <a:buAutoNum type="arabicPeriod"/>
            </a:pPr>
            <a:r>
              <a:rPr lang="en" b="1" dirty="0">
                <a:highlight>
                  <a:srgbClr val="FFFFFF"/>
                </a:highlight>
              </a:rPr>
              <a:t>Test Set - 1459</a:t>
            </a:r>
          </a:p>
        </p:txBody>
      </p:sp>
      <p:grpSp>
        <p:nvGrpSpPr>
          <p:cNvPr id="73" name="Shape 73"/>
          <p:cNvGrpSpPr/>
          <p:nvPr/>
        </p:nvGrpSpPr>
        <p:grpSpPr>
          <a:xfrm>
            <a:off x="4508700" y="830650"/>
            <a:ext cx="4444800" cy="4145210"/>
            <a:chOff x="4966550" y="301275"/>
            <a:chExt cx="3925527" cy="3949000"/>
          </a:xfrm>
        </p:grpSpPr>
        <p:pic>
          <p:nvPicPr>
            <p:cNvPr id="74" name="Shape 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6550" y="695400"/>
              <a:ext cx="3925527" cy="33043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75" name="Shape 75"/>
            <p:cNvSpPr/>
            <p:nvPr/>
          </p:nvSpPr>
          <p:spPr>
            <a:xfrm>
              <a:off x="7368375" y="2747875"/>
              <a:ext cx="1523700" cy="15024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 txBox="1"/>
            <p:nvPr/>
          </p:nvSpPr>
          <p:spPr>
            <a:xfrm>
              <a:off x="6166550" y="301275"/>
              <a:ext cx="14094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b="1"/>
                <a:t>Quest for .11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0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BE194971-2F2D-44B0-8AE6-FF2DCCEE0A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Oval 5">
            <a:extLst>
              <a:ext uri="{FF2B5EF4-FFF2-40B4-BE49-F238E27FC236}">
                <a16:creationId xmlns="" xmlns:a16="http://schemas.microsoft.com/office/drawing/2014/main" id="{1FF9A61E-EB11-4C46-82E1-3E00A3B4B4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5E564EB3-35F2-4EFF-87DC-642DC020526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9ABC736F-FD1E-4980-876D-E5C3877393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544" cy="514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8D98EE46-797C-45B8-8337-491B94E05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3915B512-930A-40F0-82A6-4895B71A9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047" y="0"/>
            <a:ext cx="5182493" cy="51435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="" xmlns:a16="http://schemas.microsoft.com/office/drawing/2014/main" id="{4E4CA735-62CB-4665-AA7D-4A259E3F7CE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9347" y="3117007"/>
            <a:ext cx="267462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75875" y="480060"/>
            <a:ext cx="3014572" cy="250451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 defTabSz="914400"/>
            <a:r>
              <a:rPr lang="en-US" sz="3300" spc="200">
                <a:solidFill>
                  <a:srgbClr val="FFFFFF"/>
                </a:solidFill>
              </a:rPr>
              <a:t>Exploratory Data Analysis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>
            <a:extLst>
              <a:ext uri="{FF2B5EF4-FFF2-40B4-BE49-F238E27FC236}">
                <a16:creationId xmlns="" xmlns:a16="http://schemas.microsoft.com/office/drawing/2014/main" id="{15F1CC53-719A-4763-BF30-5E25A63CEF3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2A2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hape 86">
            <a:extLst>
              <a:ext uri="{FF2B5EF4-FFF2-40B4-BE49-F238E27FC236}">
                <a16:creationId xmlns="" xmlns:a16="http://schemas.microsoft.com/office/drawing/2014/main" id="{64BF86FB-4877-4AA9-8A78-AF032BDB6EB4}"/>
              </a:ext>
            </a:extLst>
          </p:cNvPr>
          <p:cNvPicPr preferRelativeResize="0"/>
          <p:nvPr/>
        </p:nvPicPr>
        <p:blipFill rotWithShape="1">
          <a:blip r:embed="rId3">
            <a:extLst/>
          </a:blip>
          <a:srcRect l="41762" r="670" b="-1"/>
          <a:stretch/>
        </p:blipFill>
        <p:spPr>
          <a:xfrm>
            <a:off x="245660" y="241299"/>
            <a:ext cx="5293729" cy="3080544"/>
          </a:xfrm>
          <a:prstGeom prst="rect">
            <a:avLst/>
          </a:prstGeom>
          <a:noFill/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r" defTabSz="914400">
              <a:spcBef>
                <a:spcPct val="0"/>
              </a:spcBef>
            </a:pPr>
            <a:r>
              <a:rPr lang="en-US" sz="3900" spc="100">
                <a:solidFill>
                  <a:srgbClr val="FFFFFF"/>
                </a:solidFill>
              </a:rPr>
              <a:t>Dealing with missing data </a:t>
            </a:r>
            <a:br>
              <a:rPr lang="en-US" sz="3900" spc="100">
                <a:solidFill>
                  <a:srgbClr val="FFFFFF"/>
                </a:solidFill>
              </a:rPr>
            </a:br>
            <a:endParaRPr lang="en-US" sz="3900" spc="100">
              <a:solidFill>
                <a:srgbClr val="FFFFFF"/>
              </a:solidFill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</p:spPr>
        <p:txBody>
          <a:bodyPr vert="horz" lIns="45720" tIns="45720" rIns="45720" bIns="45720" rtlCol="0" anchor="ctr" anchorCtr="0">
            <a:normAutofit/>
          </a:bodyPr>
          <a:lstStyle/>
          <a:p>
            <a:pPr marL="400050" indent="-285750" defTabSz="914400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NA in our dataset didn’t always mean NA</a:t>
            </a:r>
          </a:p>
          <a:p>
            <a:pPr marL="400050" indent="-285750" defTabSz="914400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A 0 didn’t always mean 0</a:t>
            </a:r>
          </a:p>
          <a:p>
            <a:pPr marL="400050" indent="-285750" defTabSz="914400"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Used R package “mice” to fill in missing values in the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68096" y="589788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8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Exploratory </a:t>
            </a:r>
            <a:r>
              <a:rPr lang="e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Analysis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Covariation Matrix of </a:t>
            </a: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Numeric and Integers</a:t>
            </a: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Important Variables</a:t>
            </a: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SalePrice</a:t>
            </a: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GrLivingArea</a:t>
            </a: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FullBath</a:t>
            </a: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TotalBsmtSF</a:t>
            </a: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OverallQual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566" y="1178521"/>
            <a:ext cx="5692764" cy="3951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/>
          <p:nvPr/>
        </p:nvCxnSpPr>
        <p:spPr>
          <a:xfrm flipV="1">
            <a:off x="4448293" y="2484701"/>
            <a:ext cx="2961444" cy="22015"/>
          </a:xfrm>
          <a:prstGeom prst="straightConnector1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5" name="Shape 95"/>
          <p:cNvCxnSpPr/>
          <p:nvPr/>
        </p:nvCxnSpPr>
        <p:spPr>
          <a:xfrm rot="10800000">
            <a:off x="5736715" y="2131609"/>
            <a:ext cx="0" cy="1517716"/>
          </a:xfrm>
          <a:prstGeom prst="straightConnector1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7" name="Shape 97"/>
          <p:cNvCxnSpPr/>
          <p:nvPr/>
        </p:nvCxnSpPr>
        <p:spPr>
          <a:xfrm rot="10800000">
            <a:off x="5282510" y="2156410"/>
            <a:ext cx="28280" cy="1084083"/>
          </a:xfrm>
          <a:prstGeom prst="straightConnector1">
            <a:avLst/>
          </a:prstGeom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8" name="Shape 98"/>
          <p:cNvCxnSpPr/>
          <p:nvPr/>
        </p:nvCxnSpPr>
        <p:spPr>
          <a:xfrm rot="10800000" flipH="1">
            <a:off x="5213292" y="3159426"/>
            <a:ext cx="2196445" cy="18854"/>
          </a:xfrm>
          <a:prstGeom prst="straightConnector1">
            <a:avLst/>
          </a:prstGeom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644118" y="3553121"/>
            <a:ext cx="1765619" cy="115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5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C23416DF-B283-4D9F-A625-146552CA9E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Oval 5">
            <a:extLst>
              <a:ext uri="{FF2B5EF4-FFF2-40B4-BE49-F238E27FC236}">
                <a16:creationId xmlns="" xmlns:a16="http://schemas.microsoft.com/office/drawing/2014/main" id="{73834904-4D9B-41F7-8DA6-0709FD9F7E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429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8" name="Straight Connector 127">
            <a:extLst>
              <a:ext uri="{FF2B5EF4-FFF2-40B4-BE49-F238E27FC236}">
                <a16:creationId xmlns="" xmlns:a16="http://schemas.microsoft.com/office/drawing/2014/main" id="{C00D1207-ECAF-48E9-8834-2CE4D219823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="" xmlns:a16="http://schemas.microsoft.com/office/drawing/2014/main" id="{1D2E3C52-528A-4049-BCAA-5460756BC0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19976"/>
            <a:ext cx="9144000" cy="172352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="" xmlns:a16="http://schemas.microsoft.com/office/drawing/2014/main" id="{2724283B-587C-4A0E-A50E-B8914975B48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3948079"/>
            <a:ext cx="0" cy="6858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4" name="Rectangle 133">
            <a:extLst>
              <a:ext uri="{FF2B5EF4-FFF2-40B4-BE49-F238E27FC236}">
                <a16:creationId xmlns="" xmlns:a16="http://schemas.microsoft.com/office/drawing/2014/main" id="{CD5B542C-8183-4445-AF4D-B23AAE3299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Shape 100">
            <a:extLst>
              <a:ext uri="{FF2B5EF4-FFF2-40B4-BE49-F238E27FC236}">
                <a16:creationId xmlns="" xmlns:a16="http://schemas.microsoft.com/office/drawing/2014/main" id="{280A3269-4D4E-4F54-8C3F-ADA8B1D1403C}"/>
              </a:ext>
            </a:extLst>
          </p:cNvPr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3737" y="682784"/>
            <a:ext cx="4005855" cy="2063015"/>
          </a:xfrm>
          <a:prstGeom prst="rect">
            <a:avLst/>
          </a:prstGeom>
          <a:noFill/>
        </p:spPr>
      </p:pic>
      <p:pic>
        <p:nvPicPr>
          <p:cNvPr id="21" name="Shape 106">
            <a:extLst>
              <a:ext uri="{FF2B5EF4-FFF2-40B4-BE49-F238E27FC236}">
                <a16:creationId xmlns="" xmlns:a16="http://schemas.microsoft.com/office/drawing/2014/main" id="{64E2F50D-8CB2-46AE-8AA8-27AA802EF5CB}"/>
              </a:ext>
            </a:extLst>
          </p:cNvPr>
          <p:cNvPicPr preferRelativeResize="0"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474" y="677393"/>
            <a:ext cx="4026789" cy="2073796"/>
          </a:xfrm>
          <a:prstGeom prst="rect">
            <a:avLst/>
          </a:prstGeom>
          <a:noFill/>
        </p:spPr>
      </p:pic>
      <p:cxnSp>
        <p:nvCxnSpPr>
          <p:cNvPr id="136" name="Straight Connector 135">
            <a:extLst>
              <a:ext uri="{FF2B5EF4-FFF2-40B4-BE49-F238E27FC236}">
                <a16:creationId xmlns="" xmlns:a16="http://schemas.microsoft.com/office/drawing/2014/main" id="{84ED9B5A-5577-4CA5-97AA-0E5E2EA9756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5105" y="617011"/>
            <a:ext cx="0" cy="219456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60025" y="3948079"/>
            <a:ext cx="5829300" cy="10972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defTabSz="914400"/>
            <a:r>
              <a:rPr lang="en-US" sz="3900" spc="200" dirty="0">
                <a:solidFill>
                  <a:srgbClr val="FFFFFF"/>
                </a:solidFill>
              </a:rPr>
              <a:t>Univariate Analysis- SALE PRICE </a:t>
            </a:r>
            <a:br>
              <a:rPr lang="en-US" sz="3900" spc="200" dirty="0">
                <a:solidFill>
                  <a:srgbClr val="FFFFFF"/>
                </a:solidFill>
              </a:rPr>
            </a:br>
            <a:endParaRPr lang="en-US" sz="3900" spc="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2984</TotalTime>
  <Words>933</Words>
  <Application>Microsoft Macintosh PowerPoint</Application>
  <PresentationFormat>On-screen Show (16:9)</PresentationFormat>
  <Paragraphs>219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Georgia</vt:lpstr>
      <vt:lpstr>Mangal</vt:lpstr>
      <vt:lpstr>Questrial</vt:lpstr>
      <vt:lpstr>Tw Cen MT</vt:lpstr>
      <vt:lpstr>Tw Cen MT Condensed</vt:lpstr>
      <vt:lpstr>Wingdings</vt:lpstr>
      <vt:lpstr>Wingdings 3</vt:lpstr>
      <vt:lpstr>Arial</vt:lpstr>
      <vt:lpstr>Integral</vt:lpstr>
      <vt:lpstr>Predicting Home Values in Ames, Iowa </vt:lpstr>
      <vt:lpstr>INTRODUCTION</vt:lpstr>
      <vt:lpstr>Business Problem </vt:lpstr>
      <vt:lpstr>PowerPoint Presentation</vt:lpstr>
      <vt:lpstr>Presentation Outline </vt:lpstr>
      <vt:lpstr>Exploratory Data Analysis </vt:lpstr>
      <vt:lpstr>Dealing with missing data  </vt:lpstr>
      <vt:lpstr>Exploratory Data Analysis </vt:lpstr>
      <vt:lpstr>Univariate Analysis- SALE PRICE  </vt:lpstr>
      <vt:lpstr>LOG TRANSFORMATIONS - LOGSALEPRICE</vt:lpstr>
      <vt:lpstr>Bi-variate analysis OUTLIER DETECTION</vt:lpstr>
      <vt:lpstr>Ordinal Correlation </vt:lpstr>
      <vt:lpstr>Combine Variables</vt:lpstr>
      <vt:lpstr>New Variables – Category reduction</vt:lpstr>
      <vt:lpstr>Multi-variate Analysis</vt:lpstr>
      <vt:lpstr>Multi-variate Analysis</vt:lpstr>
      <vt:lpstr>Multi-variate Analysis</vt:lpstr>
      <vt:lpstr>New variables</vt:lpstr>
      <vt:lpstr>MODELS</vt:lpstr>
      <vt:lpstr>Step wise selection </vt:lpstr>
      <vt:lpstr>Linear Regression  </vt:lpstr>
      <vt:lpstr>Decision Tree   </vt:lpstr>
      <vt:lpstr>Support Vector Machine    </vt:lpstr>
      <vt:lpstr>Penalized Models- Ridge and Lasso   </vt:lpstr>
      <vt:lpstr>Random Forest- Bagging     </vt:lpstr>
      <vt:lpstr>Random Forest- Boosting     </vt:lpstr>
      <vt:lpstr>Best Model &amp; Conclusion    </vt:lpstr>
      <vt:lpstr>Best Model    </vt:lpstr>
      <vt:lpstr>Conclusion</vt:lpstr>
      <vt:lpstr>Thank You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Home Values in Ames, Iowa</dc:title>
  <dc:creator>Jacob Wehlmann</dc:creator>
  <cp:lastModifiedBy>Vinay Sairam Sa Bandhakavi</cp:lastModifiedBy>
  <cp:revision>53</cp:revision>
  <dcterms:modified xsi:type="dcterms:W3CDTF">2017-11-30T02:12:55Z</dcterms:modified>
</cp:coreProperties>
</file>